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HK Grotesk Bold" charset="1" panose="00000800000000000000"/>
      <p:regular r:id="rId15"/>
    </p:embeddedFont>
    <p:embeddedFont>
      <p:font typeface="Glacial Indifference Bold" charset="1" panose="00000800000000000000"/>
      <p:regular r:id="rId16"/>
    </p:embeddedFont>
    <p:embeddedFont>
      <p:font typeface="HK Grotesk" charset="1" panose="00000500000000000000"/>
      <p:regular r:id="rId17"/>
    </p:embeddedFont>
    <p:embeddedFont>
      <p:font typeface="Anonymous Pro" charset="1" panose="02060609030202000504"/>
      <p:regular r:id="rId18"/>
    </p:embeddedFont>
    <p:embeddedFont>
      <p:font typeface="Roboto" charset="1" panose="02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https://drive.google.com/file/d/17ldH8KkjTBgEx4INtaZlwFi2BxDSf87J/view?usp=sharing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4711513"/>
            <a:ext cx="7801192" cy="112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b="true" sz="326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Title: TumorTrace: MRI-Based AI for Breast Cancer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1095375"/>
            <a:ext cx="8984736" cy="2879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ARTIFICIAL</a:t>
            </a:r>
          </a:p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INTELLIGENCE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43404" y="6199892"/>
            <a:ext cx="7801192" cy="3412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70"/>
              </a:lnSpc>
            </a:pPr>
          </a:p>
          <a:p>
            <a:pPr algn="just">
              <a:lnSpc>
                <a:spcPts val="4570"/>
              </a:lnSpc>
            </a:pPr>
            <a:r>
              <a:rPr lang="en-US" sz="3264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Name: Shalem Bakth Singh</a:t>
            </a:r>
          </a:p>
          <a:p>
            <a:pPr algn="just">
              <a:lnSpc>
                <a:spcPts val="4570"/>
              </a:lnSpc>
            </a:pPr>
            <a:r>
              <a:rPr lang="en-US" sz="3264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Theme : AI </a:t>
            </a:r>
          </a:p>
          <a:p>
            <a:pPr algn="just">
              <a:lnSpc>
                <a:spcPts val="4570"/>
              </a:lnSpc>
            </a:pPr>
            <a:r>
              <a:rPr lang="en-US" sz="3264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Platform : Infosys Springboard</a:t>
            </a:r>
          </a:p>
          <a:p>
            <a:pPr algn="just">
              <a:lnSpc>
                <a:spcPts val="4570"/>
              </a:lnSpc>
            </a:pPr>
            <a:r>
              <a:rPr lang="en-US" sz="3264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Mentor: Anurag Sista</a:t>
            </a:r>
          </a:p>
          <a:p>
            <a:pPr algn="just">
              <a:lnSpc>
                <a:spcPts val="457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873300" y="1950500"/>
            <a:ext cx="6386000" cy="63860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66800"/>
            <a:ext cx="9237310" cy="219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8"/>
              </a:lnSpc>
            </a:pPr>
            <a:r>
              <a:rPr lang="en-US" sz="7556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PROJECT OVERVIEW</a:t>
            </a:r>
          </a:p>
          <a:p>
            <a:pPr algn="l">
              <a:lnSpc>
                <a:spcPts val="853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342852"/>
            <a:ext cx="9018853" cy="208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b="true">
                <a:solidFill>
                  <a:srgbClr val="5CE1E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Objective:</a:t>
            </a:r>
          </a:p>
          <a:p>
            <a:pPr algn="l">
              <a:lnSpc>
                <a:spcPts val="4147"/>
              </a:lnSpc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• Build a machine learning model to classify breast cancer status (benign or malignant) using MRI images.</a:t>
            </a:r>
          </a:p>
          <a:p>
            <a:pPr algn="l">
              <a:lnSpc>
                <a:spcPts val="414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534292"/>
            <a:ext cx="9018853" cy="208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b="true">
                <a:solidFill>
                  <a:srgbClr val="5CE1E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Goal:</a:t>
            </a:r>
          </a:p>
          <a:p>
            <a:pPr algn="l">
              <a:lnSpc>
                <a:spcPts val="4147"/>
              </a:lnSpc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• Aid in the early detection of breast cancer to improve patient outcomes.</a:t>
            </a:r>
          </a:p>
          <a:p>
            <a:pPr algn="l">
              <a:lnSpc>
                <a:spcPts val="414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963251"/>
            <a:ext cx="9018853" cy="208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b="true">
                <a:solidFill>
                  <a:srgbClr val="5CE1E6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Approach:</a:t>
            </a:r>
          </a:p>
          <a:p>
            <a:pPr algn="l">
              <a:lnSpc>
                <a:spcPts val="4147"/>
              </a:lnSpc>
            </a:pPr>
            <a:r>
              <a:rPr lang="en-US" sz="29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• Utilize deep learning models, data preprocessing, and evaluation matrices to predict tumor status</a:t>
            </a:r>
          </a:p>
          <a:p>
            <a:pPr algn="l">
              <a:lnSpc>
                <a:spcPts val="414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883351" y="916957"/>
            <a:ext cx="8375949" cy="1805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015"/>
              </a:lnSpc>
            </a:pPr>
            <a:r>
              <a:rPr lang="en-US" b="true" sz="6208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STATEMENT</a:t>
            </a:r>
          </a:p>
          <a:p>
            <a:pPr algn="r">
              <a:lnSpc>
                <a:spcPts val="701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85373" y="1897247"/>
            <a:ext cx="9173927" cy="3574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The Problem:</a:t>
            </a: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Breast cancer is a major cause of mortality among women globally.</a:t>
            </a: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Timely detection is crucial for increasing survival chances but poses challenges.</a:t>
            </a: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Analyzing MRI scans manually is time-intensive, expensive, and error-prone.</a:t>
            </a:r>
          </a:p>
          <a:p>
            <a:pPr algn="just">
              <a:lnSpc>
                <a:spcPts val="356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085373" y="5414110"/>
            <a:ext cx="9173927" cy="402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The Need:</a:t>
            </a:r>
          </a:p>
          <a:p>
            <a:pPr algn="just">
              <a:lnSpc>
                <a:spcPts val="3569"/>
              </a:lnSpc>
            </a:pP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an</a:t>
            </a: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automated system for fast and accurate classification of MRI scans to enhance early and reliable cancer detection.</a:t>
            </a: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Create a machine learning model to classify MRI images as benign or malignant with high precision.</a:t>
            </a:r>
          </a:p>
          <a:p>
            <a:pPr algn="just" marL="550403" indent="-275201" lvl="1">
              <a:lnSpc>
                <a:spcPts val="3569"/>
              </a:lnSpc>
              <a:buFont typeface="Arial"/>
              <a:buChar char="•"/>
            </a:pPr>
            <a:r>
              <a:rPr lang="en-US" sz="254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Support early detection and diagnosis of breast cancer, improving patient outcomes.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86925" y="1158215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66800"/>
            <a:ext cx="6860183" cy="206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  <a:p>
            <a:pPr algn="l">
              <a:lnSpc>
                <a:spcPts val="803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200652"/>
            <a:ext cx="7780553" cy="30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0"/>
              </a:lnSpc>
            </a:pPr>
            <a:r>
              <a:rPr lang="en-US" sz="2450">
                <a:solidFill>
                  <a:srgbClr val="5CE1E6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</a:p>
          <a:p>
            <a:pPr algn="l">
              <a:lnSpc>
                <a:spcPts val="3430"/>
              </a:lnSpc>
            </a:pPr>
          </a:p>
          <a:p>
            <a:pPr algn="l" marL="529041" indent="-264521" lvl="1">
              <a:lnSpc>
                <a:spcPts val="3430"/>
              </a:lnSpc>
              <a:buFont typeface="Arial"/>
              <a:buChar char="•"/>
            </a:pPr>
            <a:r>
              <a:rPr lang="en-US" sz="245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Collecting and organizing MRI image datasets.</a:t>
            </a:r>
          </a:p>
          <a:p>
            <a:pPr algn="l" marL="529041" indent="-264521" lvl="1">
              <a:lnSpc>
                <a:spcPts val="3430"/>
              </a:lnSpc>
              <a:buFont typeface="Arial"/>
              <a:buChar char="•"/>
            </a:pPr>
            <a:r>
              <a:rPr lang="en-US" sz="245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Preprocessing data to ensure compatibility with the machine learning model.</a:t>
            </a:r>
          </a:p>
          <a:p>
            <a:pPr algn="l" marL="529041" indent="-264521" lvl="1">
              <a:lnSpc>
                <a:spcPts val="3430"/>
              </a:lnSpc>
              <a:buFont typeface="Arial"/>
              <a:buChar char="•"/>
            </a:pPr>
            <a:r>
              <a:rPr lang="en-US" sz="245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Training and evaluating the model for accurate classification of MRI scans.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0125" y="5299501"/>
            <a:ext cx="10362230" cy="4562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2"/>
              </a:lnSpc>
            </a:pPr>
            <a:r>
              <a:rPr lang="en-US" sz="2608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Steps:</a:t>
            </a:r>
          </a:p>
          <a:p>
            <a:pPr algn="l" marL="563261" indent="-281630" lvl="1">
              <a:lnSpc>
                <a:spcPts val="3652"/>
              </a:lnSpc>
              <a:buFont typeface="Arial"/>
              <a:buChar char="•"/>
            </a:pPr>
            <a:r>
              <a:rPr lang="en-US" sz="260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 Collection: Gather labeled MRI datasets with benign and malignant cases.</a:t>
            </a:r>
          </a:p>
          <a:p>
            <a:pPr algn="l" marL="563261" indent="-281630" lvl="1">
              <a:lnSpc>
                <a:spcPts val="3652"/>
              </a:lnSpc>
              <a:buFont typeface="Arial"/>
              <a:buChar char="•"/>
            </a:pPr>
            <a:r>
              <a:rPr lang="en-US" sz="260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 Preprocessing: Prepare the data by resizing images, normalizing pixel values, and applying data augmentation techniques.</a:t>
            </a:r>
          </a:p>
          <a:p>
            <a:pPr algn="l" marL="563261" indent="-281630" lvl="1">
              <a:lnSpc>
                <a:spcPts val="3652"/>
              </a:lnSpc>
              <a:buFont typeface="Arial"/>
              <a:buChar char="•"/>
            </a:pPr>
            <a:r>
              <a:rPr lang="en-US" sz="260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Model Development: Build and train deep learning models such as VGG16 and ResNet for classification.</a:t>
            </a:r>
          </a:p>
          <a:p>
            <a:pPr algn="l" marL="563261" indent="-281630" lvl="1">
              <a:lnSpc>
                <a:spcPts val="3652"/>
              </a:lnSpc>
              <a:buFont typeface="Arial"/>
              <a:buChar char="•"/>
            </a:pPr>
            <a:r>
              <a:rPr lang="en-US" sz="260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Evaluation: Measure model performance using metrics like accuracy, precision, recall, and F1 score.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51480" y="1642292"/>
            <a:ext cx="7428012" cy="7428012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6820731" y="1047750"/>
            <a:ext cx="10438569" cy="124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839"/>
              </a:lnSpc>
            </a:pPr>
            <a:r>
              <a:rPr lang="en-US" b="true" sz="428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 COLLECTION AND PREPROCESSING</a:t>
            </a:r>
          </a:p>
          <a:p>
            <a:pPr algn="r">
              <a:lnSpc>
                <a:spcPts val="483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082596" y="2137425"/>
            <a:ext cx="9557057" cy="185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9"/>
              </a:lnSpc>
            </a:pPr>
            <a:r>
              <a:rPr lang="en-US" sz="2106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Dataset: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Dataset contains MRI images labeled as either benign or malignant.</a:t>
            </a:r>
          </a:p>
          <a:p>
            <a:pPr algn="l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Source of Dataset : https://www.sciencedirect.com/science/article/abs/pii/S0010482523007205</a:t>
            </a:r>
          </a:p>
          <a:p>
            <a:pPr algn="just">
              <a:lnSpc>
                <a:spcPts val="294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082596" y="3911013"/>
            <a:ext cx="9557057" cy="4451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9"/>
              </a:lnSpc>
            </a:pPr>
            <a:r>
              <a:rPr lang="en-US" sz="2106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Preprocessing Steps</a:t>
            </a: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: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Grayscale Conversion: Convert MRI images to grayscale for simplified analysis.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Resizing: Standardize image dimensions (e.g., 224x224) for consistent model input.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Normalization: Scale pixel values to a suitable range (e.g., 0-1) for neural networks.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</a:t>
            </a: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ugmentation: Enhance the dataset with techniques like rotation, flipping, and zooming.</a:t>
            </a:r>
          </a:p>
          <a:p>
            <a:pPr algn="just" marL="454896" indent="-227448" lvl="1">
              <a:lnSpc>
                <a:spcPts val="2949"/>
              </a:lnSpc>
              <a:buFont typeface="Arial"/>
              <a:buChar char="•"/>
            </a:pPr>
            <a:r>
              <a:rPr lang="en-US" sz="21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Handling Class Imbalance: Address imbalance using methods such as oversampling, undersampling, or class weighting.</a:t>
            </a:r>
          </a:p>
          <a:p>
            <a:pPr algn="just">
              <a:lnSpc>
                <a:spcPts val="294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074031"/>
            <a:ext cx="8912721" cy="2734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3"/>
              </a:lnSpc>
            </a:pPr>
            <a:r>
              <a:rPr lang="en-US" sz="2602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Models:</a:t>
            </a:r>
          </a:p>
          <a:p>
            <a:pPr algn="just">
              <a:lnSpc>
                <a:spcPts val="3643"/>
              </a:lnSpc>
            </a:pPr>
          </a:p>
          <a:p>
            <a:pPr algn="just" marL="561831" indent="-280916" lvl="1">
              <a:lnSpc>
                <a:spcPts val="3643"/>
              </a:lnSpc>
              <a:buFont typeface="Arial"/>
              <a:buChar char="•"/>
            </a:pPr>
            <a:r>
              <a:rPr lang="en-US" sz="260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VGG16: A convolutional neural network with 16 layers.</a:t>
            </a:r>
          </a:p>
          <a:p>
            <a:pPr algn="just" marL="561831" indent="-280916" lvl="1">
              <a:lnSpc>
                <a:spcPts val="3643"/>
              </a:lnSpc>
              <a:buFont typeface="Arial"/>
              <a:buChar char="•"/>
            </a:pPr>
            <a:r>
              <a:rPr lang="en-US" sz="260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ResNet18 and ResNet50: Deeper architectures using residual connections for improved training.</a:t>
            </a:r>
          </a:p>
          <a:p>
            <a:pPr algn="just">
              <a:lnSpc>
                <a:spcPts val="3643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97917" y="775143"/>
            <a:ext cx="15461383" cy="873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02"/>
              </a:lnSpc>
            </a:pPr>
            <a:r>
              <a:rPr lang="en-US" b="true" sz="593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MODELS USED AND DEVELOPMENT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99345" y="3782687"/>
            <a:ext cx="7137191" cy="387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Model Selection:</a:t>
            </a:r>
          </a:p>
          <a:p>
            <a:pPr algn="l">
              <a:lnSpc>
                <a:spcPts val="3876"/>
              </a:lnSpc>
            </a:pPr>
          </a:p>
          <a:p>
            <a:pPr algn="l" marL="597746" indent="-298873" lvl="1">
              <a:lnSpc>
                <a:spcPts val="3876"/>
              </a:lnSpc>
              <a:buFont typeface="Arial"/>
              <a:buChar char="•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VGG16: Chosen for its simplicity and effectiveness in image classification.</a:t>
            </a:r>
          </a:p>
          <a:p>
            <a:pPr algn="l" marL="597746" indent="-298873" lvl="1">
              <a:lnSpc>
                <a:spcPts val="3876"/>
              </a:lnSpc>
              <a:buFont typeface="Arial"/>
              <a:buChar char="•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ResNet18 &amp; ResNet50: Chosen for better performance in deeper layers with residual learning.</a:t>
            </a:r>
          </a:p>
          <a:p>
            <a:pPr algn="l">
              <a:lnSpc>
                <a:spcPts val="387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147584"/>
            <a:ext cx="9370645" cy="456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4"/>
              </a:lnSpc>
            </a:pPr>
            <a:r>
              <a:rPr lang="en-US" sz="2596">
                <a:solidFill>
                  <a:srgbClr val="5CE1E6"/>
                </a:solidFill>
                <a:latin typeface="HK Grotesk"/>
                <a:ea typeface="HK Grotesk"/>
                <a:cs typeface="HK Grotesk"/>
                <a:sym typeface="HK Grotesk"/>
              </a:rPr>
              <a:t>Development Steps:</a:t>
            </a:r>
          </a:p>
          <a:p>
            <a:pPr algn="l" marL="560528" indent="-280264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Initialize Pre-trained Models: Load pre-trained models like VGG16 and ResNet with weights from large datasets (e.g., ImageNet).</a:t>
            </a:r>
          </a:p>
          <a:p>
            <a:pPr algn="l" marL="560528" indent="-280264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Fine-tune on Breast Cancer Dataset: Adapt the pre-trained models by re-training on the specific breast cancer MRI dataset.</a:t>
            </a:r>
          </a:p>
          <a:p>
            <a:pPr algn="l" marL="560528" indent="-280264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Train and Validate Models: Perform training and validate the models using the prepared dataset to optimize performance.</a:t>
            </a:r>
          </a:p>
          <a:p>
            <a:pPr algn="l">
              <a:lnSpc>
                <a:spcPts val="363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3925" y="3112043"/>
            <a:ext cx="4969652" cy="4415792"/>
          </a:xfrm>
          <a:custGeom>
            <a:avLst/>
            <a:gdLst/>
            <a:ahLst/>
            <a:cxnLst/>
            <a:rect r="r" b="b" t="t" l="l"/>
            <a:pathLst>
              <a:path h="4415792" w="4969652">
                <a:moveTo>
                  <a:pt x="0" y="0"/>
                </a:moveTo>
                <a:lnTo>
                  <a:pt x="4969652" y="0"/>
                </a:lnTo>
                <a:lnTo>
                  <a:pt x="4969652" y="4415793"/>
                </a:lnTo>
                <a:lnTo>
                  <a:pt x="0" y="4415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31" t="-101495" r="0" b="-11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134391" y="3112043"/>
            <a:ext cx="5132652" cy="4415792"/>
          </a:xfrm>
          <a:custGeom>
            <a:avLst/>
            <a:gdLst/>
            <a:ahLst/>
            <a:cxnLst/>
            <a:rect r="r" b="b" t="t" l="l"/>
            <a:pathLst>
              <a:path h="4415792" w="5132652">
                <a:moveTo>
                  <a:pt x="0" y="0"/>
                </a:moveTo>
                <a:lnTo>
                  <a:pt x="5132652" y="0"/>
                </a:lnTo>
                <a:lnTo>
                  <a:pt x="5132652" y="4415793"/>
                </a:lnTo>
                <a:lnTo>
                  <a:pt x="0" y="44157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90" b="-10632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47899" y="712853"/>
            <a:ext cx="9928300" cy="104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RESULTS AND IMPACT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89298" y="2047393"/>
            <a:ext cx="3604279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  <a:spcBef>
                <a:spcPct val="0"/>
              </a:spcBef>
            </a:pPr>
            <a:r>
              <a:rPr lang="en-US" sz="3264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Your paragraph text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79279" y="3054893"/>
            <a:ext cx="6153891" cy="887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Accuracy:</a:t>
            </a:r>
            <a:r>
              <a:rPr lang="en-US" sz="25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 81%, </a:t>
            </a:r>
            <a:r>
              <a:rPr lang="en-US" sz="2549">
                <a:solidFill>
                  <a:srgbClr val="F8FAFC"/>
                </a:solidFill>
                <a:latin typeface="Anonymous Pro"/>
                <a:ea typeface="Anonymous Pro"/>
                <a:cs typeface="Anonymous Pro"/>
                <a:sym typeface="Anonymous Pro"/>
              </a:rPr>
              <a:t>AUC: </a:t>
            </a:r>
            <a:r>
              <a:rPr lang="en-US" sz="25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0.8663</a:t>
            </a:r>
          </a:p>
          <a:p>
            <a:pPr algn="just">
              <a:lnSpc>
                <a:spcPts val="356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779279" y="4012636"/>
            <a:ext cx="6153891" cy="82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9"/>
              </a:lnSpc>
            </a:pPr>
            <a:r>
              <a:rPr lang="en-US" sz="21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Specificity:</a:t>
            </a:r>
            <a:r>
              <a:rPr lang="en-US" sz="21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1.0000, </a:t>
            </a:r>
            <a:r>
              <a:rPr lang="en-US" sz="21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Sensitivity:</a:t>
            </a:r>
            <a:r>
              <a:rPr lang="en-US" sz="21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0.0000</a:t>
            </a:r>
          </a:p>
          <a:p>
            <a:pPr algn="just">
              <a:lnSpc>
                <a:spcPts val="356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779279" y="5086350"/>
            <a:ext cx="6153891" cy="1588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9"/>
              </a:lnSpc>
            </a:pPr>
            <a:r>
              <a:rPr lang="en-US" sz="21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Test Results:</a:t>
            </a:r>
          </a:p>
          <a:p>
            <a:pPr algn="l">
              <a:lnSpc>
                <a:spcPts val="3009"/>
              </a:lnSpc>
            </a:pPr>
            <a:r>
              <a:rPr lang="en-US" sz="21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Average Loss:</a:t>
            </a:r>
            <a:r>
              <a:rPr lang="en-US" sz="21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0.6204</a:t>
            </a:r>
          </a:p>
          <a:p>
            <a:pPr algn="l">
              <a:lnSpc>
                <a:spcPts val="3009"/>
              </a:lnSpc>
            </a:pPr>
            <a:r>
              <a:rPr lang="en-US" sz="2149">
                <a:solidFill>
                  <a:srgbClr val="5CE1E6"/>
                </a:solidFill>
                <a:latin typeface="Anonymous Pro"/>
                <a:ea typeface="Anonymous Pro"/>
                <a:cs typeface="Anonymous Pro"/>
                <a:sym typeface="Anonymous Pro"/>
              </a:rPr>
              <a:t>Accuracy:</a:t>
            </a:r>
            <a:r>
              <a:rPr lang="en-US" sz="21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 77.74% (5326/6851)</a:t>
            </a:r>
          </a:p>
          <a:p>
            <a:pPr algn="just">
              <a:lnSpc>
                <a:spcPts val="356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768078" y="7689761"/>
            <a:ext cx="9928300" cy="1044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RECORDING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36558" y="8816636"/>
            <a:ext cx="6153891" cy="1588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9"/>
              </a:lnSpc>
            </a:pPr>
            <a:r>
              <a:rPr lang="en-US" sz="214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C</a:t>
            </a:r>
            <a:r>
              <a:rPr lang="en-US" sz="2149" u="sng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  <a:hlinkClick r:id="rId5" tooltip="https://drive.google.com/file/d/17ldH8KkjTBgEx4INtaZlwFi2BxDSf87J/view?usp=sharing"/>
              </a:rPr>
              <a:t>lick here https://drive.google.com/file/d/17ldH8KkjTBgEx4INtaZlwFi2BxDSf87J/view?usp=sharing</a:t>
            </a:r>
          </a:p>
          <a:p>
            <a:pPr algn="just">
              <a:lnSpc>
                <a:spcPts val="356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0347" y="1626898"/>
            <a:ext cx="7231353" cy="7231353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78293"/>
            <a:ext cx="8808594" cy="948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28"/>
              </a:lnSpc>
            </a:pPr>
            <a:r>
              <a:rPr lang="en-US" b="true" sz="6485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EVALUATION METRICS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5514" y="2595065"/>
            <a:ext cx="9308198" cy="670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Accuracy: Percentage of correct predictions.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Precision: Ability of the model to avoid false positives.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Recall: Ability of the model to identify actual positive cases (sensitivity).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F1 Score: Harmonic mean of precision and recall.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AUC (Area Under Curve): Measures how well the model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distinguishes between benign and malignant tumors.</a:t>
            </a:r>
          </a:p>
          <a:p>
            <a:pPr algn="l" marL="631104" indent="-315552" lvl="1">
              <a:lnSpc>
                <a:spcPts val="4092"/>
              </a:lnSpc>
              <a:buFont typeface="Arial"/>
              <a:buChar char="•"/>
            </a:pPr>
            <a:r>
              <a:rPr lang="en-US" sz="292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Confusion Matrix: Table that helps you understand the performance of your classification. It shows the counts of true positives. true negatives, false positives, and false negatives</a:t>
            </a:r>
          </a:p>
          <a:p>
            <a:pPr algn="l">
              <a:lnSpc>
                <a:spcPts val="409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DAGX3HxrcaQ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